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aven Pro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CFC392-B7A6-4022-8EDE-16BC0ECEE19F}">
  <a:tblStyle styleId="{6DCFC392-B7A6-4022-8EDE-16BC0ECEE1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FFFFFF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Nuni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avenPro-bold.fntdata"/><Relationship Id="rId50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Social_network_analysis_software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Six_degrees_of_separation" TargetMode="External"/><Relationship Id="rId3" Type="http://schemas.openxmlformats.org/officeDocument/2006/relationships/hyperlink" Target="http://networkx.lanl.gov/reference/algorithms.community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axy.iuni.iu.edu/#query=vaccination&amp;sort=mixed&amp;type=Twitter&amp;lang=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2eb451c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2eb451c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2eb451c3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2eb451c3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0d75e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0d75e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0d75e14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0d75e14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fa2f3eb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fa2f3eb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fa2f3eb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fa2f3eb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fa2f3eb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fa2f3eb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fa2f3eb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fa2f3eb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fa2f3eb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fa2f3eb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0d75e14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0d75e14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2eb451c37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2eb451c37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fa2f3eb0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fa2f3eb0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fa2f3eb0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fa2f3eb0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fa2f3eb0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fa2f3eb0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fa2f3eb0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fa2f3eb0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fa2f3eb0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fa2f3eb0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a2f3eb0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a2f3eb0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2eb451c37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f2eb451c37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2eb451c37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2eb451c37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0d75e147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0d75e14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2eb451c37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f2eb451c37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fa2f3eb0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efa2f3eb0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2eb451c37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2eb451c37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2eb451c37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f2eb451c37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We’re going to be dealing with simple networks. These each have features, that we need to be able to name.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Node: object in the network (e.g. two people)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Edge: link between two objects (e.g. a friendship)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Directed edge: link for a relationship that just goes one way (e.g. a ‘friends’ b, but b doesn’t ‘friend’ a).</a:t>
            </a:r>
            <a:endParaRPr sz="850"/>
          </a:p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Clique: set of nodes where every node in the clique is connected every other node in the clique.</a:t>
            </a:r>
            <a:endParaRPr sz="8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2eb451c37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f2eb451c37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Longer list:</a:t>
            </a:r>
            <a:r>
              <a:rPr lang="en-GB" sz="850" u="sng">
                <a:solidFill>
                  <a:schemeClr val="hlink"/>
                </a:solidFill>
                <a:hlinkClick r:id="rId2"/>
              </a:rPr>
              <a:t> http://en.wikipedia.org/wiki/Social_network_analysis_software</a:t>
            </a:r>
            <a:endParaRPr sz="850" u="sng">
              <a:solidFill>
                <a:srgbClr val="42C7D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2eb451c37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2eb451c37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2eb451c37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f2eb451c37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2eb451c37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f2eb451c37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Graph: Covid5G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2eb451c37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2eb451c37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f2eb451c37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f2eb451c37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chemeClr val="dk1"/>
                </a:solidFill>
              </a:rPr>
              <a:t>Eigenvector centrality measures how much influence a node has in the whole network, taking account of their connections to other highly-connected nodes.  These are the “kings” of your network - they might not have great closeness or betweenness, but they do wield a lot of influence. The algorithm behind Google search, PageRank, is based on eigenvector centrality.</a:t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50">
                <a:solidFill>
                  <a:schemeClr val="dk1"/>
                </a:solidFill>
              </a:rPr>
              <a:t>NB Eigenvector centrality algorithms are complex, and won’t always give you a solution.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2eb451c37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gf2eb451c37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“Small world theory” = there are roughly 6 steps on the shortest path between each pair of nodes in the world (see also “6 degrees of Kevin Bacon”</a:t>
            </a:r>
            <a:r>
              <a:rPr lang="en-GB" sz="850" u="sng">
                <a:solidFill>
                  <a:schemeClr val="hlink"/>
                </a:solidFill>
                <a:hlinkClick r:id="rId2"/>
              </a:rPr>
              <a:t> http://en.wikipedia.org/wiki/Six_degrees_of_separation</a:t>
            </a:r>
            <a:r>
              <a:rPr lang="en-GB" sz="850"/>
              <a:t>).  The maths works out at roughly s = ln(n)/ln(k) where n is the population size and k is the average number of connections per node. For k=30, s is usually roughly 6.</a:t>
            </a:r>
            <a:endParaRPr sz="8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50"/>
              <a:t>NetworkX community functions:</a:t>
            </a:r>
            <a:r>
              <a:rPr lang="en-GB" sz="850" u="sng">
                <a:solidFill>
                  <a:schemeClr val="hlink"/>
                </a:solidFill>
                <a:hlinkClick r:id="rId3"/>
              </a:rPr>
              <a:t> http://networkx.lanl.gov/reference/algorithms.community.html</a:t>
            </a:r>
            <a:endParaRPr sz="850" u="sng">
              <a:solidFill>
                <a:srgbClr val="42C7D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2eb451c37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f2eb451c37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https://hoaxy.iuni.iu.edu/#query=vaccination&amp;sort=mixed&amp;type=Twitter&amp;lang=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Hoaxy uses Gephi - we have instructions for how to run twitter through that in the BigBook too.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2eb451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2eb451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b451c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b451c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2eb451c37_0_6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f2eb451c37_0_6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2eb451c3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gf2eb451c3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2eb451c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2eb451c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2eb451c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2eb451c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" name="Google Shape;30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1" name="Google Shape;31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" name="Google Shape;33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4" name="Google Shape;34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" name="Google Shape;38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35" name="Google Shape;135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36" name="Google Shape;136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1" name="Google Shape;141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47" name="Google Shape;147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2" name="Google Shape;152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" name="Google Shape;155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56" name="Google Shape;156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2" name="Google Shape;162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67" name="Google Shape;167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1" name="Google Shape;171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2" name="Google Shape;182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87" name="Google Shape;187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1" name="Google Shape;191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96" name="Google Shape;196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" name="Google Shape;200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1" name="Google Shape;201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07" name="Google Shape;207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2" name="Google Shape;212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16" name="Google Shape;216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1" name="Google Shape;221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27" name="Google Shape;227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2" name="Google Shape;232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36" name="Google Shape;236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2" name="Google Shape;242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47" name="Google Shape;247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2" name="Google Shape;252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56" name="Google Shape;256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0" name="Google Shape;260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5">
  <p:cSld name="TITLE_AND_BODY_15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/>
        </p:txBody>
      </p:sp>
      <p:sp>
        <p:nvSpPr>
          <p:cNvPr id="267" name="Google Shape;26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13"/>
          <p:cNvSpPr txBox="1"/>
          <p:nvPr>
            <p:ph idx="12" type="sldNum"/>
          </p:nvPr>
        </p:nvSpPr>
        <p:spPr>
          <a:xfrm>
            <a:off x="8472458" y="4663216"/>
            <a:ext cx="5487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9;p41" id="270" name="Google Shape;27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4"/>
          <p:cNvSpPr txBox="1"/>
          <p:nvPr>
            <p:ph type="title"/>
          </p:nvPr>
        </p:nvSpPr>
        <p:spPr>
          <a:xfrm>
            <a:off x="514351" y="457200"/>
            <a:ext cx="81306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1" type="body"/>
          </p:nvPr>
        </p:nvSpPr>
        <p:spPr>
          <a:xfrm>
            <a:off x="514351" y="1402200"/>
            <a:ext cx="81306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34250" spcFirstLastPara="1" rIns="34250" wrap="square" tIns="3425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273" name="Google Shape;273;p14"/>
          <p:cNvCxnSpPr/>
          <p:nvPr/>
        </p:nvCxnSpPr>
        <p:spPr>
          <a:xfrm rot="10800000">
            <a:off x="49383" y="729054"/>
            <a:ext cx="0" cy="378000"/>
          </a:xfrm>
          <a:prstGeom prst="straightConnector1">
            <a:avLst/>
          </a:prstGeom>
          <a:noFill/>
          <a:ln cap="sq" cmpd="sng" w="1270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4" name="Google Shape;274;p14"/>
          <p:cNvSpPr txBox="1"/>
          <p:nvPr>
            <p:ph idx="12" type="sldNum"/>
          </p:nvPr>
        </p:nvSpPr>
        <p:spPr>
          <a:xfrm>
            <a:off x="6220891" y="4603395"/>
            <a:ext cx="332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2" name="Google Shape;52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3" name="Google Shape;53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6" name="Google Shape;56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0" name="Google Shape;60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" name="Google Shape;83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idx="2" type="body"/>
          </p:nvPr>
        </p:nvSpPr>
        <p:spPr>
          <a:xfrm>
            <a:off x="49036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88275" y="101300"/>
            <a:ext cx="8834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06" name="Google Shape;106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7" name="Google Shape;107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" name="Google Shape;110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1" name="Google Shape;111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5" name="Google Shape;115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9" name="Google Shape;129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4500" y="113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15000" y="779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570800" y="4835700"/>
            <a:ext cx="571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Disinformation/Malign Influence Training, SJ Terp &amp; P Breuer, Threet Consulting | 2021</a:t>
            </a:r>
            <a:endParaRPr sz="600">
              <a:solidFill>
                <a:srgbClr val="42424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cogsec-collaborative/amitt_tracking/blob/master/andypatel_get_data.py" TargetMode="External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ephi.org/users/download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"/>
          <p:cNvSpPr txBox="1"/>
          <p:nvPr>
            <p:ph type="ctrTitle"/>
          </p:nvPr>
        </p:nvSpPr>
        <p:spPr>
          <a:xfrm>
            <a:off x="824000" y="10244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4.1: Planning and Mitigation</a:t>
            </a:r>
            <a:endParaRPr/>
          </a:p>
        </p:txBody>
      </p:sp>
      <p:sp>
        <p:nvSpPr>
          <p:cNvPr id="280" name="Google Shape;280;p15"/>
          <p:cNvSpPr txBox="1"/>
          <p:nvPr>
            <p:ph idx="1" type="subTitle"/>
          </p:nvPr>
        </p:nvSpPr>
        <p:spPr>
          <a:xfrm>
            <a:off x="824000" y="3882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Disinformation/Malign Influence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SJ Terp &amp; P Breuer, Threet Consulting |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75" y="104100"/>
            <a:ext cx="7305526" cy="47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EXERCISE: What are your crisis </a:t>
            </a:r>
            <a:r>
              <a:rPr lang="en-GB"/>
              <a:t>stages</a:t>
            </a:r>
            <a:r>
              <a:rPr lang="en-GB"/>
              <a:t>? </a:t>
            </a:r>
            <a:endParaRPr/>
          </a:p>
        </p:txBody>
      </p:sp>
      <p:pic>
        <p:nvPicPr>
          <p:cNvPr id="339" name="Google Shape;3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963"/>
            <a:ext cx="8839198" cy="282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 based planning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Formal Planning  and Operational </a:t>
            </a:r>
            <a:endParaRPr/>
          </a:p>
        </p:txBody>
      </p:sp>
      <p:sp>
        <p:nvSpPr>
          <p:cNvPr id="350" name="Google Shape;350;p27"/>
          <p:cNvSpPr txBox="1"/>
          <p:nvPr>
            <p:ph idx="1" type="body"/>
          </p:nvPr>
        </p:nvSpPr>
        <p:spPr>
          <a:xfrm>
            <a:off x="221050" y="2249050"/>
            <a:ext cx="8113200" cy="22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Purposes of planning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failure to formally plan results in completely reactive response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Identify shortfalls and opportunities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Prepare and coordinate detection, tripwires, authorities, and capabilities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Identify and prepare measures of effectiveness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Murphy gets a vote (but conversations have been front-loaded)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Formal planning is a master’s level degree (drink from the firehose)</a:t>
            </a:r>
            <a:endParaRPr sz="1400"/>
          </a:p>
        </p:txBody>
      </p:sp>
      <p:sp>
        <p:nvSpPr>
          <p:cNvPr id="351" name="Google Shape;351;p27"/>
          <p:cNvSpPr/>
          <p:nvPr/>
        </p:nvSpPr>
        <p:spPr>
          <a:xfrm>
            <a:off x="811625" y="1173425"/>
            <a:ext cx="1936200" cy="7335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Planning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2494083" y="1173425"/>
            <a:ext cx="1936200" cy="7335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Preparation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4176542" y="1173425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Execution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5859000" y="1173425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Evaluation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idx="1" type="body"/>
          </p:nvPr>
        </p:nvSpPr>
        <p:spPr>
          <a:xfrm>
            <a:off x="165750" y="3239575"/>
            <a:ext cx="5367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Kill Chain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Represents the minimum number of tasks required for attack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broken link results in failed attack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Action requires: intel, access, capability, and authority</a:t>
            </a:r>
            <a:endParaRPr sz="1400"/>
          </a:p>
        </p:txBody>
      </p:sp>
      <p:sp>
        <p:nvSpPr>
          <p:cNvPr id="360" name="Google Shape;360;p28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</a:t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987771" y="945275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Objective</a:t>
            </a:r>
            <a:br>
              <a:rPr lang="en-GB" sz="1000"/>
            </a:br>
            <a:r>
              <a:rPr lang="en-GB" sz="1000"/>
              <a:t>Planning</a:t>
            </a:r>
            <a:endParaRPr sz="1000"/>
          </a:p>
        </p:txBody>
      </p:sp>
      <p:sp>
        <p:nvSpPr>
          <p:cNvPr id="362" name="Google Shape;362;p28"/>
          <p:cNvSpPr/>
          <p:nvPr/>
        </p:nvSpPr>
        <p:spPr>
          <a:xfrm>
            <a:off x="439418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Develop</a:t>
            </a:r>
            <a:br>
              <a:rPr lang="en-GB" sz="900"/>
            </a:br>
            <a:r>
              <a:rPr lang="en-GB" sz="900"/>
              <a:t>People</a:t>
            </a:r>
            <a:endParaRPr sz="900"/>
          </a:p>
        </p:txBody>
      </p:sp>
      <p:sp>
        <p:nvSpPr>
          <p:cNvPr id="363" name="Google Shape;363;p28"/>
          <p:cNvSpPr/>
          <p:nvPr/>
        </p:nvSpPr>
        <p:spPr>
          <a:xfrm>
            <a:off x="1274640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Develop</a:t>
            </a:r>
            <a:br>
              <a:rPr lang="en-GB" sz="1000"/>
            </a:br>
            <a:r>
              <a:rPr lang="en-GB" sz="1000"/>
              <a:t>Network</a:t>
            </a:r>
            <a:endParaRPr sz="1000"/>
          </a:p>
        </p:txBody>
      </p:sp>
      <p:sp>
        <p:nvSpPr>
          <p:cNvPr id="364" name="Google Shape;364;p28"/>
          <p:cNvSpPr/>
          <p:nvPr/>
        </p:nvSpPr>
        <p:spPr>
          <a:xfrm>
            <a:off x="2109862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Micro-</a:t>
            </a:r>
            <a:br>
              <a:rPr lang="en-GB" sz="1000"/>
            </a:br>
            <a:r>
              <a:rPr lang="en-GB" sz="1000"/>
              <a:t>targeting</a:t>
            </a:r>
            <a:endParaRPr sz="1000"/>
          </a:p>
        </p:txBody>
      </p:sp>
      <p:sp>
        <p:nvSpPr>
          <p:cNvPr id="365" name="Google Shape;365;p28"/>
          <p:cNvSpPr/>
          <p:nvPr/>
        </p:nvSpPr>
        <p:spPr>
          <a:xfrm>
            <a:off x="2945084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Develop</a:t>
            </a:r>
            <a:br>
              <a:rPr lang="en-GB" sz="1000"/>
            </a:br>
            <a:r>
              <a:rPr lang="en-GB" sz="1000"/>
              <a:t>Content</a:t>
            </a:r>
            <a:endParaRPr sz="1000"/>
          </a:p>
        </p:txBody>
      </p:sp>
      <p:sp>
        <p:nvSpPr>
          <p:cNvPr id="366" name="Google Shape;366;p28"/>
          <p:cNvSpPr/>
          <p:nvPr/>
        </p:nvSpPr>
        <p:spPr>
          <a:xfrm>
            <a:off x="3780305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Channel Selection</a:t>
            </a:r>
            <a:endParaRPr sz="1000"/>
          </a:p>
        </p:txBody>
      </p:sp>
      <p:sp>
        <p:nvSpPr>
          <p:cNvPr id="367" name="Google Shape;367;p28"/>
          <p:cNvSpPr/>
          <p:nvPr/>
        </p:nvSpPr>
        <p:spPr>
          <a:xfrm>
            <a:off x="2223465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Pump Priming</a:t>
            </a:r>
            <a:endParaRPr sz="1000"/>
          </a:p>
        </p:txBody>
      </p:sp>
      <p:sp>
        <p:nvSpPr>
          <p:cNvPr id="368" name="Google Shape;368;p28"/>
          <p:cNvSpPr/>
          <p:nvPr/>
        </p:nvSpPr>
        <p:spPr>
          <a:xfrm>
            <a:off x="3058687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Exposure</a:t>
            </a:r>
            <a:endParaRPr sz="1000"/>
          </a:p>
        </p:txBody>
      </p:sp>
      <p:sp>
        <p:nvSpPr>
          <p:cNvPr id="369" name="Google Shape;369;p28"/>
          <p:cNvSpPr/>
          <p:nvPr/>
        </p:nvSpPr>
        <p:spPr>
          <a:xfrm>
            <a:off x="3893909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 Physical</a:t>
            </a:r>
            <a:endParaRPr sz="1000"/>
          </a:p>
        </p:txBody>
      </p:sp>
      <p:sp>
        <p:nvSpPr>
          <p:cNvPr id="370" name="Google Shape;370;p28"/>
          <p:cNvSpPr/>
          <p:nvPr/>
        </p:nvSpPr>
        <p:spPr>
          <a:xfrm>
            <a:off x="4729125" y="2620900"/>
            <a:ext cx="91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Persistence</a:t>
            </a:r>
            <a:endParaRPr sz="1000"/>
          </a:p>
        </p:txBody>
      </p:sp>
      <p:sp>
        <p:nvSpPr>
          <p:cNvPr id="371" name="Google Shape;371;p28"/>
          <p:cNvSpPr/>
          <p:nvPr/>
        </p:nvSpPr>
        <p:spPr>
          <a:xfrm>
            <a:off x="152549" y="945275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Strategic Planning</a:t>
            </a:r>
            <a:endParaRPr sz="1000"/>
          </a:p>
        </p:txBody>
      </p:sp>
      <p:sp>
        <p:nvSpPr>
          <p:cNvPr id="372" name="Google Shape;372;p28"/>
          <p:cNvSpPr/>
          <p:nvPr/>
        </p:nvSpPr>
        <p:spPr>
          <a:xfrm>
            <a:off x="5533122" y="3464550"/>
            <a:ext cx="11775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Measure Effectiveness</a:t>
            </a:r>
            <a:endParaRPr sz="1000"/>
          </a:p>
        </p:txBody>
      </p:sp>
      <p:sp>
        <p:nvSpPr>
          <p:cNvPr id="373" name="Google Shape;373;p28"/>
          <p:cNvSpPr/>
          <p:nvPr/>
        </p:nvSpPr>
        <p:spPr>
          <a:xfrm>
            <a:off x="1952975" y="861225"/>
            <a:ext cx="1936200" cy="7335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Planning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4" name="Google Shape;374;p28"/>
          <p:cNvSpPr/>
          <p:nvPr/>
        </p:nvSpPr>
        <p:spPr>
          <a:xfrm>
            <a:off x="4590727" y="1686646"/>
            <a:ext cx="1936200" cy="7335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Preparation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5767617" y="2552200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Execution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6794925" y="3395850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7" name="Google Shape;377;p28"/>
          <p:cNvSpPr/>
          <p:nvPr/>
        </p:nvSpPr>
        <p:spPr>
          <a:xfrm rot="5400000">
            <a:off x="4529150" y="673219"/>
            <a:ext cx="507600" cy="144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 rot="5400000">
            <a:off x="6530125" y="2037600"/>
            <a:ext cx="523500" cy="39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 rot="5400000">
            <a:off x="7702700" y="2854525"/>
            <a:ext cx="523500" cy="39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Chain:  Planning</a:t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221050" y="2249050"/>
            <a:ext cx="8113200" cy="22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Planning Phase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Strategic Planning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Define the desired end-state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Identify the center of gravity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Identify points of influence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Object Planning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Must directly support strategic objectives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Must be realistic, achievable, and measurable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Must answer the “5 Ws”</a:t>
            </a:r>
            <a:endParaRPr sz="1400"/>
          </a:p>
        </p:txBody>
      </p:sp>
      <p:sp>
        <p:nvSpPr>
          <p:cNvPr id="386" name="Google Shape;386;p29"/>
          <p:cNvSpPr/>
          <p:nvPr/>
        </p:nvSpPr>
        <p:spPr>
          <a:xfrm>
            <a:off x="221050" y="631925"/>
            <a:ext cx="8501700" cy="7335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Planning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4386139" y="1509200"/>
            <a:ext cx="39480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br>
              <a:rPr lang="en-GB"/>
            </a:br>
            <a:r>
              <a:rPr lang="en-GB"/>
              <a:t>Planning</a:t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220929" y="1509200"/>
            <a:ext cx="39480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Strategic Planning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Chain:  Preparation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221050" y="2020450"/>
            <a:ext cx="81132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Preparation Phase</a:t>
            </a:r>
            <a:endParaRPr sz="1400"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Develop People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Develop online and offline users, agents, and bots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Develop Network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Develop online and offline communities and </a:t>
            </a:r>
            <a:r>
              <a:rPr lang="en-GB" sz="1400"/>
              <a:t>transmission</a:t>
            </a:r>
            <a:r>
              <a:rPr lang="en-GB" sz="1400"/>
              <a:t> methods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Cultivate assets and “useful idiots”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Microtargeting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Define, understand, and develop specific subgroups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Identify influence points for specific subgroups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Develop Content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Create and acquire content to deliver to microtargeted groups</a:t>
            </a:r>
            <a:endParaRPr sz="1400"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Channel Selection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Set-up deliver, amplification, and manipulation channels for attack</a:t>
            </a:r>
            <a:endParaRPr sz="1400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Each channel serves as an atomic surface (test bed)</a:t>
            </a:r>
            <a:endParaRPr sz="1400"/>
          </a:p>
        </p:txBody>
      </p:sp>
      <p:sp>
        <p:nvSpPr>
          <p:cNvPr id="395" name="Google Shape;395;p30"/>
          <p:cNvSpPr/>
          <p:nvPr/>
        </p:nvSpPr>
        <p:spPr>
          <a:xfrm>
            <a:off x="221017" y="684100"/>
            <a:ext cx="8464500" cy="7335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Preparation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221025" y="1459075"/>
            <a:ext cx="154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Develop</a:t>
            </a:r>
            <a:br>
              <a:rPr lang="en-GB" sz="1100"/>
            </a:br>
            <a:r>
              <a:rPr lang="en-GB" sz="1100"/>
              <a:t>People</a:t>
            </a:r>
            <a:endParaRPr sz="1100"/>
          </a:p>
        </p:txBody>
      </p:sp>
      <p:sp>
        <p:nvSpPr>
          <p:cNvPr id="397" name="Google Shape;397;p30"/>
          <p:cNvSpPr/>
          <p:nvPr/>
        </p:nvSpPr>
        <p:spPr>
          <a:xfrm>
            <a:off x="1850407" y="1459075"/>
            <a:ext cx="154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Develop</a:t>
            </a:r>
            <a:br>
              <a:rPr lang="en-GB" sz="1200"/>
            </a:br>
            <a:r>
              <a:rPr lang="en-GB" sz="1200"/>
              <a:t>Network</a:t>
            </a:r>
            <a:endParaRPr sz="1200"/>
          </a:p>
        </p:txBody>
      </p:sp>
      <p:sp>
        <p:nvSpPr>
          <p:cNvPr id="398" name="Google Shape;398;p30"/>
          <p:cNvSpPr/>
          <p:nvPr/>
        </p:nvSpPr>
        <p:spPr>
          <a:xfrm>
            <a:off x="3479790" y="1459075"/>
            <a:ext cx="154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Microtargeting</a:t>
            </a:r>
            <a:endParaRPr sz="1200"/>
          </a:p>
        </p:txBody>
      </p:sp>
      <p:sp>
        <p:nvSpPr>
          <p:cNvPr id="399" name="Google Shape;399;p30"/>
          <p:cNvSpPr/>
          <p:nvPr/>
        </p:nvSpPr>
        <p:spPr>
          <a:xfrm>
            <a:off x="5109172" y="1459075"/>
            <a:ext cx="154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Develop</a:t>
            </a:r>
            <a:br>
              <a:rPr lang="en-GB" sz="1200"/>
            </a:br>
            <a:r>
              <a:rPr lang="en-GB" sz="1200"/>
              <a:t>Content</a:t>
            </a:r>
            <a:endParaRPr sz="1200"/>
          </a:p>
        </p:txBody>
      </p:sp>
      <p:sp>
        <p:nvSpPr>
          <p:cNvPr id="400" name="Google Shape;400;p30"/>
          <p:cNvSpPr/>
          <p:nvPr/>
        </p:nvSpPr>
        <p:spPr>
          <a:xfrm>
            <a:off x="6738554" y="1459075"/>
            <a:ext cx="154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Channel Selection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Chain:  Execution</a:t>
            </a:r>
            <a:endParaRPr/>
          </a:p>
        </p:txBody>
      </p:sp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221050" y="2249050"/>
            <a:ext cx="8113200" cy="26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Execution Phase</a:t>
            </a:r>
            <a:endParaRPr sz="1400"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Pump Priming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Release content on a small scale including release and seed narratives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A-B testing and message honing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Exposure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Release content to general public or larger population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Go Physical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Move incident to offline to attract larger audience (protests, talks, signs, t-shirts, etc.)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400"/>
              <a:t>Persistence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Keep incident “alive” beyond initial release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Amplify existing narratives 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400"/>
              <a:t>Conduct “sequel” operations</a:t>
            </a:r>
            <a:endParaRPr sz="1400"/>
          </a:p>
        </p:txBody>
      </p:sp>
      <p:sp>
        <p:nvSpPr>
          <p:cNvPr id="407" name="Google Shape;407;p31"/>
          <p:cNvSpPr/>
          <p:nvPr/>
        </p:nvSpPr>
        <p:spPr>
          <a:xfrm>
            <a:off x="421167" y="697425"/>
            <a:ext cx="79131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Execution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467975" y="1541950"/>
            <a:ext cx="17310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Pump Priming</a:t>
            </a:r>
            <a:endParaRPr sz="1000"/>
          </a:p>
        </p:txBody>
      </p:sp>
      <p:sp>
        <p:nvSpPr>
          <p:cNvPr id="409" name="Google Shape;409;p31"/>
          <p:cNvSpPr/>
          <p:nvPr/>
        </p:nvSpPr>
        <p:spPr>
          <a:xfrm>
            <a:off x="2294246" y="1541950"/>
            <a:ext cx="17310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Exposure</a:t>
            </a:r>
            <a:endParaRPr sz="1000"/>
          </a:p>
        </p:txBody>
      </p:sp>
      <p:sp>
        <p:nvSpPr>
          <p:cNvPr id="410" name="Google Shape;410;p31"/>
          <p:cNvSpPr/>
          <p:nvPr/>
        </p:nvSpPr>
        <p:spPr>
          <a:xfrm>
            <a:off x="4120517" y="1541950"/>
            <a:ext cx="17310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 Physical</a:t>
            </a:r>
            <a:endParaRPr sz="1000"/>
          </a:p>
        </p:txBody>
      </p:sp>
      <p:sp>
        <p:nvSpPr>
          <p:cNvPr id="411" name="Google Shape;411;p31"/>
          <p:cNvSpPr/>
          <p:nvPr/>
        </p:nvSpPr>
        <p:spPr>
          <a:xfrm>
            <a:off x="5946777" y="1541950"/>
            <a:ext cx="19992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Persistence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Chain:  Evaluation  </a:t>
            </a:r>
            <a:endParaRPr/>
          </a:p>
        </p:txBody>
      </p:sp>
      <p:sp>
        <p:nvSpPr>
          <p:cNvPr id="417" name="Google Shape;417;p32"/>
          <p:cNvSpPr txBox="1"/>
          <p:nvPr>
            <p:ph idx="1" type="body"/>
          </p:nvPr>
        </p:nvSpPr>
        <p:spPr>
          <a:xfrm>
            <a:off x="221050" y="2249050"/>
            <a:ext cx="8113200" cy="22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Evaluation Phase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Measure effectiveness of incident for use in future actions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Both an art and a science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Three types of measures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Measures of Performance (MOP):  How much was done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Measures of Effectiveness (MOE):  How well was the objective accomplished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Measures of Effectiveness Indicators (MOE(I)):  Quantitative measure that lend insight into a measure of effectiveness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Evaluation feeds into decision for a branch or sequel</a:t>
            </a:r>
            <a:endParaRPr sz="1400"/>
          </a:p>
        </p:txBody>
      </p:sp>
      <p:sp>
        <p:nvSpPr>
          <p:cNvPr id="418" name="Google Shape;418;p32"/>
          <p:cNvSpPr/>
          <p:nvPr/>
        </p:nvSpPr>
        <p:spPr>
          <a:xfrm>
            <a:off x="221050" y="697425"/>
            <a:ext cx="86046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221052" y="1485775"/>
            <a:ext cx="82773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Measure Effectiveness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Mitigation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Planning and mitigation</a:t>
            </a:r>
            <a:endParaRPr/>
          </a:p>
        </p:txBody>
      </p:sp>
      <p:sp>
        <p:nvSpPr>
          <p:cNvPr id="286" name="Google Shape;286;p16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Practical: planning and mitigation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Lifecycle based planning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Killchain based planning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</a:t>
            </a:r>
            <a:endParaRPr/>
          </a:p>
        </p:txBody>
      </p:sp>
      <p:sp>
        <p:nvSpPr>
          <p:cNvPr id="430" name="Google Shape;430;p34"/>
          <p:cNvSpPr txBox="1"/>
          <p:nvPr>
            <p:ph idx="1" type="body"/>
          </p:nvPr>
        </p:nvSpPr>
        <p:spPr>
          <a:xfrm>
            <a:off x="221050" y="1899925"/>
            <a:ext cx="8113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2100"/>
              <a:t>Mitigation</a:t>
            </a:r>
            <a:r>
              <a:rPr lang="en-GB" sz="2100"/>
              <a:t>:  the process or result of making something less severe, dangerous, painful, harsh, or damaging </a:t>
            </a:r>
            <a:r>
              <a:rPr lang="en-GB"/>
              <a:t>(Merriam-Webster Dictionary, 2021)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165750" y="3315775"/>
            <a:ext cx="53673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Kill Chain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Represents the minimum number of tasks required for attack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broken link results in failed attack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Action requires: intel, access, capability, and authority</a:t>
            </a:r>
            <a:endParaRPr sz="1400"/>
          </a:p>
        </p:txBody>
      </p:sp>
      <p:sp>
        <p:nvSpPr>
          <p:cNvPr id="436" name="Google Shape;436;p35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Kill Chain</a:t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987771" y="945275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Objective</a:t>
            </a:r>
            <a:br>
              <a:rPr lang="en-GB" sz="1000"/>
            </a:br>
            <a:r>
              <a:rPr lang="en-GB" sz="1000"/>
              <a:t>Planning</a:t>
            </a:r>
            <a:endParaRPr sz="1000"/>
          </a:p>
        </p:txBody>
      </p:sp>
      <p:sp>
        <p:nvSpPr>
          <p:cNvPr id="438" name="Google Shape;438;p35"/>
          <p:cNvSpPr/>
          <p:nvPr/>
        </p:nvSpPr>
        <p:spPr>
          <a:xfrm>
            <a:off x="439418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Develop</a:t>
            </a:r>
            <a:br>
              <a:rPr lang="en-GB" sz="900"/>
            </a:br>
            <a:r>
              <a:rPr lang="en-GB" sz="900"/>
              <a:t>People</a:t>
            </a:r>
            <a:endParaRPr sz="900"/>
          </a:p>
        </p:txBody>
      </p:sp>
      <p:sp>
        <p:nvSpPr>
          <p:cNvPr id="439" name="Google Shape;439;p35"/>
          <p:cNvSpPr/>
          <p:nvPr/>
        </p:nvSpPr>
        <p:spPr>
          <a:xfrm>
            <a:off x="1274640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Develop</a:t>
            </a:r>
            <a:br>
              <a:rPr lang="en-GB" sz="1000"/>
            </a:br>
            <a:r>
              <a:rPr lang="en-GB" sz="1000"/>
              <a:t>Network</a:t>
            </a:r>
            <a:endParaRPr sz="1000"/>
          </a:p>
        </p:txBody>
      </p:sp>
      <p:sp>
        <p:nvSpPr>
          <p:cNvPr id="440" name="Google Shape;440;p35"/>
          <p:cNvSpPr/>
          <p:nvPr/>
        </p:nvSpPr>
        <p:spPr>
          <a:xfrm>
            <a:off x="2109862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Micro-</a:t>
            </a:r>
            <a:br>
              <a:rPr lang="en-GB" sz="1000"/>
            </a:br>
            <a:r>
              <a:rPr lang="en-GB" sz="1000"/>
              <a:t>targeting</a:t>
            </a:r>
            <a:endParaRPr sz="1000"/>
          </a:p>
        </p:txBody>
      </p:sp>
      <p:sp>
        <p:nvSpPr>
          <p:cNvPr id="441" name="Google Shape;441;p35"/>
          <p:cNvSpPr/>
          <p:nvPr/>
        </p:nvSpPr>
        <p:spPr>
          <a:xfrm>
            <a:off x="2945084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Develop</a:t>
            </a:r>
            <a:br>
              <a:rPr lang="en-GB" sz="1000"/>
            </a:br>
            <a:r>
              <a:rPr lang="en-GB" sz="1000"/>
              <a:t>Content</a:t>
            </a:r>
            <a:endParaRPr sz="1000"/>
          </a:p>
        </p:txBody>
      </p:sp>
      <p:sp>
        <p:nvSpPr>
          <p:cNvPr id="442" name="Google Shape;442;p35"/>
          <p:cNvSpPr/>
          <p:nvPr/>
        </p:nvSpPr>
        <p:spPr>
          <a:xfrm>
            <a:off x="3780305" y="1758513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Channel Selection</a:t>
            </a:r>
            <a:endParaRPr sz="1000"/>
          </a:p>
        </p:txBody>
      </p:sp>
      <p:sp>
        <p:nvSpPr>
          <p:cNvPr id="443" name="Google Shape;443;p35"/>
          <p:cNvSpPr/>
          <p:nvPr/>
        </p:nvSpPr>
        <p:spPr>
          <a:xfrm>
            <a:off x="2223465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Pump Priming</a:t>
            </a:r>
            <a:endParaRPr sz="1000"/>
          </a:p>
        </p:txBody>
      </p:sp>
      <p:sp>
        <p:nvSpPr>
          <p:cNvPr id="444" name="Google Shape;444;p35"/>
          <p:cNvSpPr/>
          <p:nvPr/>
        </p:nvSpPr>
        <p:spPr>
          <a:xfrm>
            <a:off x="3058687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Exposure</a:t>
            </a:r>
            <a:endParaRPr sz="1000"/>
          </a:p>
        </p:txBody>
      </p:sp>
      <p:sp>
        <p:nvSpPr>
          <p:cNvPr id="445" name="Google Shape;445;p35"/>
          <p:cNvSpPr/>
          <p:nvPr/>
        </p:nvSpPr>
        <p:spPr>
          <a:xfrm>
            <a:off x="3893909" y="2620900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 Physical</a:t>
            </a:r>
            <a:endParaRPr sz="1000"/>
          </a:p>
        </p:txBody>
      </p:sp>
      <p:sp>
        <p:nvSpPr>
          <p:cNvPr id="446" name="Google Shape;446;p35"/>
          <p:cNvSpPr/>
          <p:nvPr/>
        </p:nvSpPr>
        <p:spPr>
          <a:xfrm>
            <a:off x="4729125" y="2620900"/>
            <a:ext cx="9144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Persistence</a:t>
            </a:r>
            <a:endParaRPr sz="1000"/>
          </a:p>
        </p:txBody>
      </p:sp>
      <p:sp>
        <p:nvSpPr>
          <p:cNvPr id="447" name="Google Shape;447;p35"/>
          <p:cNvSpPr/>
          <p:nvPr/>
        </p:nvSpPr>
        <p:spPr>
          <a:xfrm>
            <a:off x="152549" y="945275"/>
            <a:ext cx="7917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Strategic Planning</a:t>
            </a:r>
            <a:endParaRPr sz="1000"/>
          </a:p>
        </p:txBody>
      </p:sp>
      <p:sp>
        <p:nvSpPr>
          <p:cNvPr id="448" name="Google Shape;448;p35"/>
          <p:cNvSpPr/>
          <p:nvPr/>
        </p:nvSpPr>
        <p:spPr>
          <a:xfrm>
            <a:off x="5533122" y="3464550"/>
            <a:ext cx="1177500" cy="59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Measure Effectiveness</a:t>
            </a:r>
            <a:endParaRPr sz="1000"/>
          </a:p>
        </p:txBody>
      </p:sp>
      <p:sp>
        <p:nvSpPr>
          <p:cNvPr id="449" name="Google Shape;449;p35"/>
          <p:cNvSpPr/>
          <p:nvPr/>
        </p:nvSpPr>
        <p:spPr>
          <a:xfrm>
            <a:off x="1952975" y="861225"/>
            <a:ext cx="1936200" cy="733500"/>
          </a:xfrm>
          <a:prstGeom prst="homePlat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Planning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4590727" y="1686646"/>
            <a:ext cx="1936200" cy="733500"/>
          </a:xfrm>
          <a:prstGeom prst="chevron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Preparation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5767617" y="2552200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Execution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6794925" y="3395850"/>
            <a:ext cx="1936200" cy="7335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Evaluation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53" name="Google Shape;453;p35"/>
          <p:cNvSpPr/>
          <p:nvPr/>
        </p:nvSpPr>
        <p:spPr>
          <a:xfrm rot="5400000">
            <a:off x="4529150" y="673219"/>
            <a:ext cx="507600" cy="144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 rot="5400000">
            <a:off x="6530125" y="2037600"/>
            <a:ext cx="523500" cy="39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 rot="5400000">
            <a:off x="7702700" y="2854525"/>
            <a:ext cx="523500" cy="39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6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Defense:  AMITT Planning Phase</a:t>
            </a:r>
            <a:endParaRPr/>
          </a:p>
        </p:txBody>
      </p:sp>
      <p:sp>
        <p:nvSpPr>
          <p:cNvPr id="461" name="Google Shape;461;p36"/>
          <p:cNvSpPr txBox="1"/>
          <p:nvPr>
            <p:ph idx="1" type="body"/>
          </p:nvPr>
        </p:nvSpPr>
        <p:spPr>
          <a:xfrm>
            <a:off x="221050" y="780425"/>
            <a:ext cx="4065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sets of tasks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Strategic Planning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known our own COGs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know what we need to protect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Objective Planning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know what’s critical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know what’s anomalous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AI/Automation is plausible for early warning</a:t>
            </a:r>
            <a:endParaRPr/>
          </a:p>
        </p:txBody>
      </p:sp>
      <p:pic>
        <p:nvPicPr>
          <p:cNvPr id="462" name="Google Shape;4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849825"/>
            <a:ext cx="36861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Defense:  AMITT Preparation Phase</a:t>
            </a:r>
            <a:endParaRPr/>
          </a:p>
        </p:txBody>
      </p:sp>
      <p:sp>
        <p:nvSpPr>
          <p:cNvPr id="468" name="Google Shape;468;p37"/>
          <p:cNvSpPr txBox="1"/>
          <p:nvPr>
            <p:ph idx="1" type="body"/>
          </p:nvPr>
        </p:nvSpPr>
        <p:spPr>
          <a:xfrm>
            <a:off x="221050" y="780425"/>
            <a:ext cx="4065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Network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Identify influencers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Identify “at risk” populations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Microtargeting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Social media tools are custom-made for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Identification of misinformation targets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Proactive message, removing information deserts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Content development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sz="1100"/>
              <a:t>AI is great for A-B testing and message honing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Channel Selection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“At risk” populations dictate channels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Channel infiltration may take time</a:t>
            </a:r>
            <a:endParaRPr/>
          </a:p>
        </p:txBody>
      </p:sp>
      <p:pic>
        <p:nvPicPr>
          <p:cNvPr id="469" name="Google Shape;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849825"/>
            <a:ext cx="406717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Defense:  AMITT Execution Phase</a:t>
            </a:r>
            <a:endParaRPr/>
          </a:p>
        </p:txBody>
      </p:sp>
      <p:sp>
        <p:nvSpPr>
          <p:cNvPr id="475" name="Google Shape;475;p38"/>
          <p:cNvSpPr txBox="1"/>
          <p:nvPr>
            <p:ph idx="1" type="body"/>
          </p:nvPr>
        </p:nvSpPr>
        <p:spPr>
          <a:xfrm>
            <a:off x="221050" y="780425"/>
            <a:ext cx="4065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Pump Priming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Difficult to influence adversaries’ pump priming but not impossible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Pump prime friendly and “at risk”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Exposure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Countering messages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Basic fact-checking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Data provenance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GB"/>
              <a:t>Deep fake detection (automated)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Current deep fakes are perceptively bad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Mathematical anomalies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Medical anomalies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Countering after infection must overcome cognitive friction and cognitive </a:t>
            </a:r>
            <a:r>
              <a:rPr lang="en-GB"/>
              <a:t>dissonance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Go Physical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Overt presence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Merchandising</a:t>
            </a:r>
            <a:r>
              <a:rPr lang="en-GB"/>
              <a:t> (possible EO 12333 concerns)</a:t>
            </a:r>
            <a:endParaRPr/>
          </a:p>
        </p:txBody>
      </p:sp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849825"/>
            <a:ext cx="43815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Defense:  AMITT Evaluation Phase</a:t>
            </a:r>
            <a:endParaRPr/>
          </a:p>
        </p:txBody>
      </p:sp>
      <p:sp>
        <p:nvSpPr>
          <p:cNvPr id="482" name="Google Shape;482;p39"/>
          <p:cNvSpPr txBox="1"/>
          <p:nvPr>
            <p:ph idx="1" type="body"/>
          </p:nvPr>
        </p:nvSpPr>
        <p:spPr>
          <a:xfrm>
            <a:off x="221050" y="780425"/>
            <a:ext cx="4065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Persistence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Do NOT use bots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Measure effectiveness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A-B testing for counter narratives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Rapid evaluation of big data for analysis by using social media tools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Wash, rinse, repeat</a:t>
            </a:r>
            <a:endParaRPr/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800" y="1102525"/>
            <a:ext cx="32956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ctrTitle"/>
          </p:nvPr>
        </p:nvSpPr>
        <p:spPr>
          <a:xfrm>
            <a:off x="824000" y="102443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4.2: Context analysis</a:t>
            </a:r>
            <a:endParaRPr/>
          </a:p>
        </p:txBody>
      </p:sp>
      <p:sp>
        <p:nvSpPr>
          <p:cNvPr id="489" name="Google Shape;489;p40"/>
          <p:cNvSpPr txBox="1"/>
          <p:nvPr>
            <p:ph idx="1" type="subTitle"/>
          </p:nvPr>
        </p:nvSpPr>
        <p:spPr>
          <a:xfrm>
            <a:off x="824000" y="38820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Disinformation/Malign Influence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SJ Terp &amp; P Breuer, Threet Consulting | 2021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1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analysis</a:t>
            </a:r>
            <a:endParaRPr/>
          </a:p>
        </p:txBody>
      </p:sp>
      <p:sp>
        <p:nvSpPr>
          <p:cNvPr id="495" name="Google Shape;495;p41"/>
          <p:cNvSpPr txBox="1"/>
          <p:nvPr>
            <p:ph idx="1" type="body"/>
          </p:nvPr>
        </p:nvSpPr>
        <p:spPr>
          <a:xfrm>
            <a:off x="267850" y="808050"/>
            <a:ext cx="3430500" cy="3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Social network analysis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Mapping and measuring relationships and information flows between people, groups, URLs, and other information entities.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venir"/>
              <a:buChar char="●"/>
            </a:pPr>
            <a:r>
              <a:rPr lang="en-GB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Techniques and tools for assessing the relationships between disinformation artifacts, narratives, and other incident objects. </a:t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Social network analysis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Activities</a:t>
            </a:r>
            <a:endParaRPr/>
          </a:p>
        </p:txBody>
      </p:sp>
      <p:sp>
        <p:nvSpPr>
          <p:cNvPr id="506" name="Google Shape;506;p43"/>
          <p:cNvSpPr txBox="1"/>
          <p:nvPr>
            <p:ph idx="1" type="body"/>
          </p:nvPr>
        </p:nvSpPr>
        <p:spPr>
          <a:xfrm>
            <a:off x="221050" y="780425"/>
            <a:ext cx="38691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Understand structure &amp; relationships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Get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Find relationships in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Convert to graph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Find structures in graph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Interpret structures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Bonus: monitor </a:t>
            </a:r>
            <a:r>
              <a:rPr lang="en-GB" sz="1600"/>
              <a:t>results</a:t>
            </a:r>
            <a:r>
              <a:rPr lang="en-GB" sz="1600"/>
              <a:t> of actions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Take 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Analyse structures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Adapt actions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7" name="Google Shape;5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3575" y="58100"/>
            <a:ext cx="5008725" cy="4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Operationalizing </a:t>
            </a:r>
            <a:r>
              <a:rPr lang="en-GB"/>
              <a:t>AMITT</a:t>
            </a:r>
            <a:endParaRPr/>
          </a:p>
        </p:txBody>
      </p:sp>
      <p:pic>
        <p:nvPicPr>
          <p:cNvPr id="292" name="Google Shape;2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450" y="506925"/>
            <a:ext cx="7104275" cy="43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Relationships</a:t>
            </a:r>
            <a:endParaRPr/>
          </a:p>
        </p:txBody>
      </p:sp>
      <p:sp>
        <p:nvSpPr>
          <p:cNvPr id="513" name="Google Shape;513;p44"/>
          <p:cNvSpPr txBox="1"/>
          <p:nvPr>
            <p:ph idx="1" type="body"/>
          </p:nvPr>
        </p:nvSpPr>
        <p:spPr>
          <a:xfrm>
            <a:off x="221050" y="780425"/>
            <a:ext cx="33750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Social media accounts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Hashtags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URLs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Documents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327" y="195050"/>
            <a:ext cx="3420700" cy="20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926" y="2245050"/>
            <a:ext cx="3101500" cy="2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5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Relationships as Networks</a:t>
            </a:r>
            <a:endParaRPr/>
          </a:p>
        </p:txBody>
      </p:sp>
      <p:sp>
        <p:nvSpPr>
          <p:cNvPr id="521" name="Google Shape;521;p45"/>
          <p:cNvSpPr txBox="1"/>
          <p:nvPr/>
        </p:nvSpPr>
        <p:spPr>
          <a:xfrm>
            <a:off x="3620375" y="1147000"/>
            <a:ext cx="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Node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2" name="Google Shape;5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8399" y="1147000"/>
            <a:ext cx="5712650" cy="35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4349375" y="1657250"/>
            <a:ext cx="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Edge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5556075" y="4394675"/>
            <a:ext cx="7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Clique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5" name="Google Shape;525;p45"/>
          <p:cNvSpPr txBox="1"/>
          <p:nvPr/>
        </p:nvSpPr>
        <p:spPr>
          <a:xfrm>
            <a:off x="3312625" y="3868325"/>
            <a:ext cx="9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Directed edge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6" name="Google Shape;526;p45"/>
          <p:cNvSpPr txBox="1"/>
          <p:nvPr/>
        </p:nvSpPr>
        <p:spPr>
          <a:xfrm>
            <a:off x="1927625" y="2263950"/>
            <a:ext cx="110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Und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irected edge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/>
          <p:nvPr>
            <p:ph type="title"/>
          </p:nvPr>
        </p:nvSpPr>
        <p:spPr>
          <a:xfrm>
            <a:off x="387900" y="2184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Network </a:t>
            </a:r>
            <a:r>
              <a:rPr lang="en-GB"/>
              <a:t>Tools</a:t>
            </a:r>
            <a:endParaRPr/>
          </a:p>
        </p:txBody>
      </p:sp>
      <p:sp>
        <p:nvSpPr>
          <p:cNvPr id="532" name="Google Shape;532;p46"/>
          <p:cNvSpPr txBox="1"/>
          <p:nvPr>
            <p:ph idx="1" type="body"/>
          </p:nvPr>
        </p:nvSpPr>
        <p:spPr>
          <a:xfrm>
            <a:off x="905025" y="1022475"/>
            <a:ext cx="3572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Standalone analysis tools: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Gephi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NodeXL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Cytoscape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(NetMiner)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Standalone visualisation tools: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D3.js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3" name="Google Shape;533;p46"/>
          <p:cNvSpPr txBox="1"/>
          <p:nvPr>
            <p:ph idx="1" type="body"/>
          </p:nvPr>
        </p:nvSpPr>
        <p:spPr>
          <a:xfrm>
            <a:off x="4790675" y="1022475"/>
            <a:ext cx="3572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Python analysis libraries: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Python visualisation tools: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Matplotlib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7"/>
          <p:cNvSpPr txBox="1"/>
          <p:nvPr>
            <p:ph type="title"/>
          </p:nvPr>
        </p:nvSpPr>
        <p:spPr>
          <a:xfrm>
            <a:off x="165850" y="0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Gephi: get dataset</a:t>
            </a:r>
            <a:endParaRPr/>
          </a:p>
        </p:txBody>
      </p:sp>
      <p:sp>
        <p:nvSpPr>
          <p:cNvPr id="539" name="Google Shape;539;p47"/>
          <p:cNvSpPr txBox="1"/>
          <p:nvPr>
            <p:ph idx="1" type="body"/>
          </p:nvPr>
        </p:nvSpPr>
        <p:spPr>
          <a:xfrm>
            <a:off x="221050" y="596100"/>
            <a:ext cx="81132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data collection code: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https://github.com/cogsec-collaborative/amitt_tracking/blob/master/andypatel_get_data.py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 terminal window, type: “python andypatel_get_data.py ctileague”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creates a directory with files: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User-user: counts replies, retweets, quotes, mentions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Hashtag-hashtag: counts co-occurrences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User-hashtag: counts hashtag use</a:t>
            </a:r>
            <a:endParaRPr/>
          </a:p>
        </p:txBody>
      </p:sp>
      <p:pic>
        <p:nvPicPr>
          <p:cNvPr id="540" name="Google Shape;54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900" y="3056634"/>
            <a:ext cx="8368200" cy="174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Gephi: create graph</a:t>
            </a:r>
            <a:endParaRPr/>
          </a:p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tool: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https://gephi.org/users/download/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Build graph: 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Start Gephi. Click on top menu&gt;file&gt;“import spreadsheet”. Grab User_user_graph.csv - use all defaults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Top menu: Go to data laboratory, “copy data to another column”, click ‘id’, click okay.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Go to overview. RHS: Run modularity algorithm, using defaults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RHS: Run average weighted degree algorithm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LHS: Click color icon, then partition, modularity class. Open palette, generate, unclick “limit number of colors”, preset=intense, generate, okay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LHS: Select “tt”, ranking, weighted degree, set minsize=0.2, choose 3rd spline, apply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LHS: Layout: OpenOrd, run. Then forceatlas2, run. Try stronger gravity, and scaling=200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Top menu: Preview - select “black background”, click “refresh”. Click “Reset zoom”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Covid5G</a:t>
            </a:r>
            <a:endParaRPr/>
          </a:p>
        </p:txBody>
      </p:sp>
      <p:pic>
        <p:nvPicPr>
          <p:cNvPr id="552" name="Google Shape;55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850" y="-20275"/>
            <a:ext cx="5031050" cy="487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0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analysis</a:t>
            </a:r>
            <a:endParaRPr/>
          </a:p>
        </p:txBody>
      </p:sp>
      <p:sp>
        <p:nvSpPr>
          <p:cNvPr id="558" name="Google Shape;558;p50"/>
          <p:cNvSpPr txBox="1"/>
          <p:nvPr>
            <p:ph idx="1" type="body"/>
          </p:nvPr>
        </p:nvSpPr>
        <p:spPr>
          <a:xfrm>
            <a:off x="221050" y="780425"/>
            <a:ext cx="4224900" cy="3751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Analysis tools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Gephi does this.  In Python, NetworkX is simple to use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Analysis questions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Centrality: how important is each node to the network?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Community detection: what type of groups are there in this network?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Transmission: how might (information, disease, etc) move across this network?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Network characteristics: what type of network do we have here?</a:t>
            </a:r>
            <a:endParaRPr sz="1200"/>
          </a:p>
        </p:txBody>
      </p:sp>
      <p:sp>
        <p:nvSpPr>
          <p:cNvPr id="559" name="Google Shape;559;p50"/>
          <p:cNvSpPr txBox="1"/>
          <p:nvPr>
            <p:ph idx="1" type="body"/>
          </p:nvPr>
        </p:nvSpPr>
        <p:spPr>
          <a:xfrm>
            <a:off x="4743725" y="780425"/>
            <a:ext cx="4274100" cy="37872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98"/>
              <a:t>Network properties:</a:t>
            </a:r>
            <a:endParaRPr sz="1398"/>
          </a:p>
          <a:p>
            <a:pPr indent="-3040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Characteristic path length: average shortest distance between all pairs of nodes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Clustering coefficient: how likely a network is to contain highly-connected groups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Degree distribution: histogram of node degrees 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Disconnection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(scale-free networks)</a:t>
            </a:r>
            <a:endParaRPr sz="139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98"/>
              <a:t>And also</a:t>
            </a:r>
            <a:endParaRPr sz="1398"/>
          </a:p>
          <a:p>
            <a:pPr indent="-30408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Overlapping community detection (modularity etc)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Homophily (how node dissimilarity affects networks)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Graph cohesion (which nodes strengthen or weaken a network)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Graph skeletons (e.g. minimum spanning trees)</a:t>
            </a:r>
            <a:endParaRPr sz="1398"/>
          </a:p>
          <a:p>
            <a:pPr indent="-3040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98"/>
              <a:t>Marketing metrics (reach etc)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 txBox="1"/>
          <p:nvPr>
            <p:ph type="title"/>
          </p:nvPr>
        </p:nvSpPr>
        <p:spPr>
          <a:xfrm>
            <a:off x="110550" y="101325"/>
            <a:ext cx="8223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Centralities</a:t>
            </a:r>
            <a:endParaRPr/>
          </a:p>
        </p:txBody>
      </p:sp>
      <p:sp>
        <p:nvSpPr>
          <p:cNvPr id="565" name="Google Shape;565;p51"/>
          <p:cNvSpPr txBox="1"/>
          <p:nvPr>
            <p:ph idx="1" type="body"/>
          </p:nvPr>
        </p:nvSpPr>
        <p:spPr>
          <a:xfrm>
            <a:off x="221050" y="780425"/>
            <a:ext cx="81132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Degree centrality: who has lots of friends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Betweenness centrality: who are the bridges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Closeness centrality: who are the hubs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Eigenvalue centrality: who has most influence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2"/>
          <p:cNvSpPr txBox="1"/>
          <p:nvPr>
            <p:ph type="title"/>
          </p:nvPr>
        </p:nvSpPr>
        <p:spPr>
          <a:xfrm>
            <a:off x="387900" y="2184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Communities</a:t>
            </a:r>
            <a:endParaRPr/>
          </a:p>
        </p:txBody>
      </p:sp>
      <p:sp>
        <p:nvSpPr>
          <p:cNvPr id="571" name="Google Shape;571;p52"/>
          <p:cNvSpPr txBox="1"/>
          <p:nvPr>
            <p:ph idx="1" type="body"/>
          </p:nvPr>
        </p:nvSpPr>
        <p:spPr>
          <a:xfrm>
            <a:off x="387900" y="1208875"/>
            <a:ext cx="8368200" cy="3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Communities = groupings within your network.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Useful for questions like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“how is a network likely to split into groups” and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“how do I efficiently influence this network”.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Note that when we have a community, we can study it as a network in its own right, including finding the most important nodes in it.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3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U Indiana data tools</a:t>
            </a:r>
            <a:endParaRPr/>
          </a:p>
        </p:txBody>
      </p:sp>
      <p:pic>
        <p:nvPicPr>
          <p:cNvPr id="577" name="Google Shape;57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550" y="590475"/>
            <a:ext cx="5482202" cy="4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Lifecycle based planning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NIST framework</a:t>
            </a:r>
            <a:endParaRPr/>
          </a:p>
        </p:txBody>
      </p:sp>
      <p:pic>
        <p:nvPicPr>
          <p:cNvPr id="303" name="Google Shape;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750" y="543450"/>
            <a:ext cx="6781075" cy="42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>
            <p:ph type="title"/>
          </p:nvPr>
        </p:nvSpPr>
        <p:spPr>
          <a:xfrm>
            <a:off x="198800" y="0"/>
            <a:ext cx="86829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b="0" i="0" lang="en-GB" sz="2300" u="none" cap="none" strike="noStrike">
                <a:latin typeface="Arial"/>
                <a:ea typeface="Arial"/>
                <a:cs typeface="Arial"/>
                <a:sym typeface="Arial"/>
              </a:rPr>
              <a:t>CS-ISAO SERVICE OFFERING</a:t>
            </a:r>
            <a:endParaRPr/>
          </a:p>
        </p:txBody>
      </p:sp>
      <p:graphicFrame>
        <p:nvGraphicFramePr>
          <p:cNvPr id="309" name="Google Shape;309;p20"/>
          <p:cNvGraphicFramePr/>
          <p:nvPr/>
        </p:nvGraphicFramePr>
        <p:xfrm>
          <a:off x="506711" y="772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{6DCFC392-B7A6-4022-8EDE-16BC0ECEE19F}</a:tableStyleId>
              </a:tblPr>
              <a:tblGrid>
                <a:gridCol w="1268725"/>
                <a:gridCol w="6861875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Identification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Understanding Cognitive Security to identify and manage risks (people, assets, data, technology, capabilities, policies/ laws/regulations, vulnerabilities, supply chain) and identification of the adversarial domain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Protection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Implementing safeguards to ensure integrity and availability of information systems and assets – Ability to limit or contain impacts – Provide awareness and education 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Detection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Monitoring, detecting and sharing Cognitive Security intelligence, trends, threats, attacks and their impacts 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Response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Communication of countermeasures (executing response processes, analysis, mitigation, benefitting from lessons learned 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Recovery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500"/>
                        <a:buFont typeface="Helvetica Neue"/>
                        <a:buNone/>
                      </a:pPr>
                      <a:r>
                        <a:rPr lang="en-GB" sz="1500" u="none" cap="none" strike="noStrike">
                          <a:solidFill>
                            <a:schemeClr val="dk2"/>
                          </a:solidFill>
                        </a:rPr>
                        <a:t>Maintaining resilience plans, restoring impacted information, systems and assets, benefitting from lessons learned </a:t>
                      </a:r>
                      <a:endParaRPr sz="11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68575" marB="68575" marR="68575" marL="6857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/>
          <p:nvPr>
            <p:ph type="title"/>
          </p:nvPr>
        </p:nvSpPr>
        <p:spPr>
          <a:xfrm>
            <a:off x="311700" y="1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GB"/>
              <a:t>Emergency Lifecycle Models</a:t>
            </a:r>
            <a:endParaRPr/>
          </a:p>
        </p:txBody>
      </p:sp>
      <p:pic>
        <p:nvPicPr>
          <p:cNvPr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50" y="1006325"/>
            <a:ext cx="7581301" cy="36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>
            <p:ph type="title"/>
          </p:nvPr>
        </p:nvSpPr>
        <p:spPr>
          <a:xfrm>
            <a:off x="311700" y="8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WHO Europe: Full-lifecycle risk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 txBox="1"/>
          <p:nvPr>
            <p:ph idx="1" type="body"/>
          </p:nvPr>
        </p:nvSpPr>
        <p:spPr>
          <a:xfrm>
            <a:off x="178725" y="660325"/>
            <a:ext cx="34998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Large UN agency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Techniques a mix of crisis response and infosec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Aimed at regions and countries </a:t>
            </a:r>
            <a:endParaRPr/>
          </a:p>
        </p:txBody>
      </p:sp>
      <p:pic>
        <p:nvPicPr>
          <p:cNvPr id="322" name="Google Shape;3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25" y="2122675"/>
            <a:ext cx="7010501" cy="2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/>
          <p:nvPr>
            <p:ph type="title"/>
          </p:nvPr>
        </p:nvSpPr>
        <p:spPr>
          <a:xfrm>
            <a:off x="311700" y="17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crisis stages</a:t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963"/>
            <a:ext cx="8839198" cy="282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